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30"/>
  </p:notesMasterIdLst>
  <p:handoutMasterIdLst>
    <p:handoutMasterId r:id="rId31"/>
  </p:handoutMasterIdLst>
  <p:sldIdLst>
    <p:sldId id="352" r:id="rId2"/>
    <p:sldId id="354" r:id="rId3"/>
    <p:sldId id="402" r:id="rId4"/>
    <p:sldId id="403" r:id="rId5"/>
    <p:sldId id="404" r:id="rId6"/>
    <p:sldId id="405" r:id="rId7"/>
    <p:sldId id="406" r:id="rId8"/>
    <p:sldId id="407" r:id="rId9"/>
    <p:sldId id="412" r:id="rId10"/>
    <p:sldId id="355" r:id="rId11"/>
    <p:sldId id="356" r:id="rId12"/>
    <p:sldId id="357" r:id="rId13"/>
    <p:sldId id="358" r:id="rId14"/>
    <p:sldId id="360" r:id="rId15"/>
    <p:sldId id="361" r:id="rId16"/>
    <p:sldId id="362" r:id="rId17"/>
    <p:sldId id="363" r:id="rId18"/>
    <p:sldId id="364" r:id="rId19"/>
    <p:sldId id="368" r:id="rId20"/>
    <p:sldId id="370" r:id="rId21"/>
    <p:sldId id="373" r:id="rId22"/>
    <p:sldId id="381" r:id="rId23"/>
    <p:sldId id="417" r:id="rId24"/>
    <p:sldId id="382" r:id="rId25"/>
    <p:sldId id="383" r:id="rId26"/>
    <p:sldId id="384" r:id="rId27"/>
    <p:sldId id="385" r:id="rId28"/>
    <p:sldId id="386" r:id="rId29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FF5935"/>
    <a:srgbClr val="FFFEFB"/>
    <a:srgbClr val="FFFCEF"/>
    <a:srgbClr val="FFF8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638" autoAdjust="0"/>
  </p:normalViewPr>
  <p:slideViewPr>
    <p:cSldViewPr>
      <p:cViewPr varScale="1">
        <p:scale>
          <a:sx n="86" d="100"/>
          <a:sy n="86" d="100"/>
        </p:scale>
        <p:origin x="1530" y="90"/>
      </p:cViewPr>
      <p:guideLst>
        <p:guide orient="horz" pos="9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"/>
    </p:cViewPr>
  </p:sorterViewPr>
  <p:notesViewPr>
    <p:cSldViewPr>
      <p:cViewPr varScale="1">
        <p:scale>
          <a:sx n="68" d="100"/>
          <a:sy n="68" d="100"/>
        </p:scale>
        <p:origin x="-3090" y="-120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148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t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25" y="698500"/>
            <a:ext cx="4602163" cy="345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87850"/>
            <a:ext cx="503237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4" tIns="45578" rIns="91154" bIns="45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60" tIns="0" rIns="18860" bIns="0" numCol="1" anchor="b" anchorCtr="0" compatLnSpc="1">
            <a:prstTxWarp prst="textNoShape">
              <a:avLst/>
            </a:prstTxWarp>
          </a:bodyPr>
          <a:lstStyle>
            <a:lvl1pPr algn="r" defTabSz="747713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5482B1CA-13A6-4DD3-840D-FD77CE0B3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85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pitchFamily="26" charset="-7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0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86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2AF65A-D33B-4EFB-A796-E9ACA10BD7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96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C21295-7B0B-4602-943F-922BB4BB850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07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2CC3F-6053-484B-8B0C-04490AA0B0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17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AF41E8-0C0B-4044-8BF1-501DF04C9E5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27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928681-0537-4FA6-A7B4-E6ED935CFEC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37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3D0AD1-E348-4F88-B577-5158DD2EEB4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4478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dirty="0"/>
              <a:t>Click to edit Master subtitle style</a:t>
            </a: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FA1B4-14ED-43DF-9F80-09CBB18DF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ADC44-1260-4722-86D5-495052214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0C646-5405-449B-B56B-AC4FE2156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F8D3F-FFFB-459B-B97B-193AAA47C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02E64-6AA5-4ED8-AC61-1A101E374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12D04-AE3D-4373-9FF2-AEB150F23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E4D39-DC72-4C0A-87E9-762017AA9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D3F86-A9E1-4768-8B4C-911056CE9F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EFD64-B357-49E3-B2A8-571755032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625AE-52C5-4B17-8D1F-E866D61AF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035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08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035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035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30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C8265161-738A-4C37-8C04-77DD1CAAB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036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5" name="Rectangle 13"/>
          <p:cNvSpPr>
            <a:spLocks noChangeArrowheads="1"/>
          </p:cNvSpPr>
          <p:nvPr userDrawn="1"/>
        </p:nvSpPr>
        <p:spPr bwMode="auto">
          <a:xfrm>
            <a:off x="7848600" y="6483350"/>
            <a:ext cx="1143000" cy="3079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400">
                <a:latin typeface="Times New Roman" pitchFamily="18" charset="0"/>
              </a:rPr>
              <a:t>SWE-02- </a:t>
            </a:r>
            <a:fld id="{FA00ED23-C10A-4C97-AEB1-861041EB4F5B}" type="slidenum">
              <a:rPr lang="en-US" sz="1400">
                <a:latin typeface="Times New Roman" pitchFamily="18" charset="0"/>
              </a:rPr>
              <a:pPr algn="ctr" eaLnBrk="0" hangingPunct="0"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7467600" y="6553200"/>
            <a:ext cx="1447800" cy="276999"/>
          </a:xfrm>
          <a:prstGeom prst="rect">
            <a:avLst/>
          </a:prstGeom>
          <a:solidFill>
            <a:srgbClr val="FFFCEF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 smtClean="0"/>
              <a:t>ICS201-EX-</a:t>
            </a:r>
            <a:fld id="{5BDE2CCA-C2D9-49EF-98EA-C9068F57E493}" type="slidenum">
              <a:rPr lang="en-US" sz="1200" smtClean="0"/>
              <a:pPr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ICS201-Extra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STANDARDS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Based on Java Code Conventions by Sun Microsystems </a:t>
            </a:r>
            <a:r>
              <a:rPr lang="en-US" sz="1400" b="1" dirty="0" smtClean="0"/>
              <a:t>(published on September 12, 1997)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Have Code Conventions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Code conventions are important to </a:t>
            </a:r>
            <a:r>
              <a:rPr lang="en-US" dirty="0" smtClean="0"/>
              <a:t>programmers:</a:t>
            </a:r>
            <a:endParaRPr lang="en-US" dirty="0"/>
          </a:p>
          <a:p>
            <a:pPr lvl="1"/>
            <a:r>
              <a:rPr lang="en-US" dirty="0" smtClean="0"/>
              <a:t>80</a:t>
            </a:r>
            <a:r>
              <a:rPr lang="en-US" dirty="0"/>
              <a:t>% of the lifetime cost of a piece of software goes to maintenance.</a:t>
            </a:r>
          </a:p>
          <a:p>
            <a:pPr lvl="1"/>
            <a:r>
              <a:rPr lang="en-US" dirty="0" smtClean="0"/>
              <a:t>Hardly </a:t>
            </a:r>
            <a:r>
              <a:rPr lang="en-US" dirty="0"/>
              <a:t>any software is maintained for its whole life by the original author.</a:t>
            </a:r>
          </a:p>
          <a:p>
            <a:pPr lvl="1"/>
            <a:r>
              <a:rPr lang="en-US" dirty="0" smtClean="0"/>
              <a:t>Code </a:t>
            </a:r>
            <a:r>
              <a:rPr lang="en-US" dirty="0"/>
              <a:t>conventions improve the readability of the software, allowing engineers </a:t>
            </a:r>
            <a:r>
              <a:rPr lang="en-US" dirty="0" smtClean="0"/>
              <a:t>to understand </a:t>
            </a:r>
            <a:r>
              <a:rPr lang="en-US" dirty="0"/>
              <a:t>new code more quickly and thoroughly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80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File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Files </a:t>
            </a:r>
            <a:r>
              <a:rPr lang="en-US" dirty="0"/>
              <a:t>longer than 2000 lines are cumbersome and should be avoided</a:t>
            </a:r>
            <a:r>
              <a:rPr lang="en-US" dirty="0" smtClean="0"/>
              <a:t>.</a:t>
            </a:r>
          </a:p>
          <a:p>
            <a:r>
              <a:rPr lang="en-US" dirty="0"/>
              <a:t>Each Java source file contains a single public class or </a:t>
            </a:r>
            <a:r>
              <a:rPr lang="en-US" dirty="0" smtClean="0"/>
              <a:t>interface</a:t>
            </a:r>
          </a:p>
          <a:p>
            <a:pPr lvl="1"/>
            <a:r>
              <a:rPr lang="en-US" dirty="0"/>
              <a:t>When private classes </a:t>
            </a:r>
            <a:r>
              <a:rPr lang="en-US" dirty="0" smtClean="0"/>
              <a:t>and interfaces </a:t>
            </a:r>
            <a:r>
              <a:rPr lang="en-US" dirty="0"/>
              <a:t>are associated with a public class, you can put them in the same source file as </a:t>
            </a:r>
            <a:r>
              <a:rPr lang="en-US" dirty="0" smtClean="0"/>
              <a:t>the public </a:t>
            </a:r>
            <a:r>
              <a:rPr lang="en-US" dirty="0"/>
              <a:t>class.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public class should be the first class or interface in the file.</a:t>
            </a:r>
          </a:p>
        </p:txBody>
      </p:sp>
    </p:spTree>
    <p:extLst>
      <p:ext uri="{BB962C8B-B14F-4D97-AF65-F5344CB8AC3E}">
        <p14:creationId xmlns:p14="http://schemas.microsoft.com/office/powerpoint/2010/main" val="277347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Beginning </a:t>
            </a:r>
            <a:r>
              <a:rPr lang="en-US" dirty="0"/>
              <a:t>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6700" dirty="0"/>
              <a:t>All source files should begin with a c-style comment that lists the programmer(s), the date, </a:t>
            </a:r>
            <a:r>
              <a:rPr lang="en-US" sz="6700" dirty="0" smtClean="0"/>
              <a:t>a copyright </a:t>
            </a:r>
            <a:r>
              <a:rPr lang="en-US" sz="6700" dirty="0"/>
              <a:t>notice, and also a brief description of the </a:t>
            </a:r>
            <a:r>
              <a:rPr lang="en-US" sz="6700" dirty="0" smtClean="0"/>
              <a:t>purpose of the program. For example:</a:t>
            </a:r>
          </a:p>
          <a:p>
            <a:pPr marL="800100" lvl="2" indent="0">
              <a:buNone/>
            </a:pPr>
            <a:r>
              <a:rPr lang="en-US" sz="3400" dirty="0" smtClean="0">
                <a:latin typeface="Courier New" pitchFamily="49" charset="0"/>
                <a:cs typeface="Courier New" pitchFamily="49" charset="0"/>
              </a:rPr>
              <a:t>/**</a:t>
            </a:r>
            <a:endParaRPr lang="en-US" sz="3400" dirty="0">
              <a:latin typeface="Courier New" pitchFamily="49" charset="0"/>
              <a:cs typeface="Courier New" pitchFamily="49" charset="0"/>
            </a:endParaRPr>
          </a:p>
          <a:p>
            <a:pPr marL="800100" lvl="2" indent="0">
              <a:buNone/>
            </a:pPr>
            <a:r>
              <a:rPr lang="en-US" sz="3400" dirty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3400" i="1" dirty="0" err="1">
                <a:latin typeface="Courier New" pitchFamily="49" charset="0"/>
                <a:cs typeface="Courier New" pitchFamily="49" charset="0"/>
              </a:rPr>
              <a:t>Classname</a:t>
            </a:r>
            <a:endParaRPr lang="en-US" sz="3400" i="1" dirty="0">
              <a:latin typeface="Courier New" pitchFamily="49" charset="0"/>
              <a:cs typeface="Courier New" pitchFamily="49" charset="0"/>
            </a:endParaRPr>
          </a:p>
          <a:p>
            <a:pPr marL="800100" lvl="2" indent="0">
              <a:buNone/>
            </a:pPr>
            <a:r>
              <a:rPr lang="en-US" sz="3400" dirty="0">
                <a:latin typeface="Courier New" pitchFamily="49" charset="0"/>
                <a:cs typeface="Courier New" pitchFamily="49" charset="0"/>
              </a:rPr>
              <a:t>*</a:t>
            </a:r>
          </a:p>
          <a:p>
            <a:pPr marL="800100" lvl="2" indent="0">
              <a:buNone/>
            </a:pPr>
            <a:r>
              <a:rPr lang="en-US" sz="3400" dirty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3400" i="1" dirty="0">
                <a:latin typeface="Courier New" pitchFamily="49" charset="0"/>
                <a:cs typeface="Courier New" pitchFamily="49" charset="0"/>
              </a:rPr>
              <a:t>Version info</a:t>
            </a:r>
          </a:p>
          <a:p>
            <a:pPr marL="800100" lvl="2" indent="0">
              <a:buNone/>
            </a:pPr>
            <a:r>
              <a:rPr lang="en-US" sz="3400" dirty="0">
                <a:latin typeface="Courier New" pitchFamily="49" charset="0"/>
                <a:cs typeface="Courier New" pitchFamily="49" charset="0"/>
              </a:rPr>
              <a:t>*</a:t>
            </a:r>
          </a:p>
          <a:p>
            <a:pPr marL="800100" lvl="2" indent="0">
              <a:buNone/>
            </a:pPr>
            <a:r>
              <a:rPr lang="en-US" sz="3400" dirty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3400" i="1" dirty="0">
                <a:latin typeface="Courier New" pitchFamily="49" charset="0"/>
                <a:cs typeface="Courier New" pitchFamily="49" charset="0"/>
              </a:rPr>
              <a:t>Copyright notice</a:t>
            </a:r>
          </a:p>
          <a:p>
            <a:pPr marL="800100" lvl="2" indent="0">
              <a:buNone/>
            </a:pPr>
            <a:r>
              <a:rPr lang="en-US" sz="3400" dirty="0">
                <a:latin typeface="Courier New" pitchFamily="49" charset="0"/>
                <a:cs typeface="Courier New" pitchFamily="49" charset="0"/>
              </a:rPr>
              <a:t>*/</a:t>
            </a:r>
          </a:p>
        </p:txBody>
      </p:sp>
    </p:spTree>
    <p:extLst>
      <p:ext uri="{BB962C8B-B14F-4D97-AF65-F5344CB8AC3E}">
        <p14:creationId xmlns:p14="http://schemas.microsoft.com/office/powerpoint/2010/main" val="4076774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Java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Java programs can have two kinds of comments: </a:t>
            </a:r>
            <a:endParaRPr lang="en-US" dirty="0" smtClean="0"/>
          </a:p>
          <a:p>
            <a:pPr lvl="1"/>
            <a:r>
              <a:rPr lang="en-US" dirty="0" smtClean="0"/>
              <a:t>Implementation comments: </a:t>
            </a:r>
            <a:r>
              <a:rPr lang="en-US" dirty="0"/>
              <a:t>found in C++, which </a:t>
            </a:r>
            <a:r>
              <a:rPr lang="en-US" dirty="0" smtClean="0"/>
              <a:t>are delimited </a:t>
            </a:r>
            <a:r>
              <a:rPr lang="en-US" dirty="0"/>
              <a:t>by </a:t>
            </a:r>
            <a:r>
              <a:rPr lang="en-US" sz="2400" dirty="0"/>
              <a:t>/*...*/</a:t>
            </a:r>
            <a:r>
              <a:rPr lang="en-US" dirty="0"/>
              <a:t>, and </a:t>
            </a:r>
            <a:r>
              <a:rPr lang="en-US" sz="2400" dirty="0"/>
              <a:t>//</a:t>
            </a:r>
            <a:endParaRPr lang="en-US" dirty="0" smtClean="0"/>
          </a:p>
          <a:p>
            <a:pPr lvl="1"/>
            <a:r>
              <a:rPr lang="en-US" dirty="0" smtClean="0"/>
              <a:t>Documentation comments: </a:t>
            </a:r>
            <a:r>
              <a:rPr lang="en-US" dirty="0"/>
              <a:t>Java-only, and are delimited by </a:t>
            </a:r>
            <a:r>
              <a:rPr lang="en-US" sz="2400" dirty="0"/>
              <a:t>/**...*/</a:t>
            </a:r>
            <a:r>
              <a:rPr lang="en-US" dirty="0"/>
              <a:t>. </a:t>
            </a:r>
            <a:endParaRPr lang="en-US" dirty="0" smtClean="0"/>
          </a:p>
          <a:p>
            <a:pPr lvl="2"/>
            <a:r>
              <a:rPr lang="en-US" dirty="0" smtClean="0"/>
              <a:t>Doc </a:t>
            </a:r>
            <a:r>
              <a:rPr lang="en-US" dirty="0"/>
              <a:t>comments can be extracted to HTML </a:t>
            </a:r>
            <a:r>
              <a:rPr lang="en-US" dirty="0" smtClean="0"/>
              <a:t>files using </a:t>
            </a:r>
            <a:r>
              <a:rPr lang="en-US" dirty="0"/>
              <a:t>the </a:t>
            </a:r>
            <a:r>
              <a:rPr lang="en-US" dirty="0" err="1"/>
              <a:t>javadoc</a:t>
            </a:r>
            <a:r>
              <a:rPr lang="en-US" dirty="0"/>
              <a:t> tool.</a:t>
            </a:r>
          </a:p>
        </p:txBody>
      </p:sp>
    </p:spTree>
    <p:extLst>
      <p:ext uri="{BB962C8B-B14F-4D97-AF65-F5344CB8AC3E}">
        <p14:creationId xmlns:p14="http://schemas.microsoft.com/office/powerpoint/2010/main" val="4065214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Java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Implementation comments are </a:t>
            </a:r>
            <a:r>
              <a:rPr lang="en-US" dirty="0" smtClean="0"/>
              <a:t>meant </a:t>
            </a:r>
            <a:r>
              <a:rPr lang="en-US" dirty="0"/>
              <a:t>for commenting out </a:t>
            </a:r>
            <a:r>
              <a:rPr lang="en-US" dirty="0" smtClean="0"/>
              <a:t>code. </a:t>
            </a:r>
          </a:p>
          <a:p>
            <a:r>
              <a:rPr lang="en-US" dirty="0" smtClean="0"/>
              <a:t>Documentation comments </a:t>
            </a:r>
            <a:r>
              <a:rPr lang="en-US" dirty="0"/>
              <a:t>are meant to describe the specification of the </a:t>
            </a:r>
            <a:r>
              <a:rPr lang="en-US" dirty="0" smtClean="0"/>
              <a:t>code, from </a:t>
            </a:r>
            <a:r>
              <a:rPr lang="en-US" dirty="0"/>
              <a:t>an implementation-free </a:t>
            </a:r>
            <a:r>
              <a:rPr lang="en-US" dirty="0" smtClean="0"/>
              <a:t>perspective </a:t>
            </a:r>
            <a:r>
              <a:rPr lang="en-US" dirty="0"/>
              <a:t>to be read by developers who might not </a:t>
            </a:r>
            <a:r>
              <a:rPr lang="en-US" dirty="0" smtClean="0"/>
              <a:t>necessarily have </a:t>
            </a:r>
            <a:r>
              <a:rPr lang="en-US" dirty="0"/>
              <a:t>the source code at hand.</a:t>
            </a:r>
          </a:p>
        </p:txBody>
      </p:sp>
    </p:spTree>
    <p:extLst>
      <p:ext uri="{BB962C8B-B14F-4D97-AF65-F5344CB8AC3E}">
        <p14:creationId xmlns:p14="http://schemas.microsoft.com/office/powerpoint/2010/main" val="3220770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Implementation Comment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Block comment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730567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717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Implementation Comment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Single line comment</a:t>
            </a:r>
          </a:p>
          <a:p>
            <a:endParaRPr lang="en-US" dirty="0"/>
          </a:p>
          <a:p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Trailing </a:t>
            </a:r>
            <a:r>
              <a:rPr lang="en-US" dirty="0" smtClean="0"/>
              <a:t>Comments: </a:t>
            </a:r>
            <a:r>
              <a:rPr lang="en-US" dirty="0"/>
              <a:t>Very short comments can appear on the same line as the code they describe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133600"/>
            <a:ext cx="364807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648200"/>
            <a:ext cx="584835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4374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Implementation Comment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/>
              <a:t>End-Of-Line Comments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590800"/>
            <a:ext cx="517207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842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Number Per </a:t>
            </a:r>
            <a:r>
              <a:rPr lang="en-US" b="1" dirty="0" smtClean="0"/>
              <a:t>Line</a:t>
            </a:r>
          </a:p>
          <a:p>
            <a:pPr lvl="1"/>
            <a:r>
              <a:rPr lang="en-US" dirty="0"/>
              <a:t>One declaration per line is recommended since it encourages </a:t>
            </a:r>
            <a:r>
              <a:rPr lang="en-US" dirty="0" smtClean="0"/>
              <a:t>commenting:</a:t>
            </a:r>
            <a:endParaRPr lang="en-US" dirty="0"/>
          </a:p>
          <a:p>
            <a:pPr marL="857250" lvl="2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level; // indentation level</a:t>
            </a:r>
          </a:p>
          <a:p>
            <a:pPr marL="857250" lvl="2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size; // size of table</a:t>
            </a:r>
          </a:p>
          <a:p>
            <a:pPr lvl="1"/>
            <a:r>
              <a:rPr lang="en-US" dirty="0"/>
              <a:t>is preferred over</a:t>
            </a:r>
          </a:p>
          <a:p>
            <a:pPr marL="857250" lvl="2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level, size;</a:t>
            </a:r>
          </a:p>
        </p:txBody>
      </p:sp>
    </p:spTree>
    <p:extLst>
      <p:ext uri="{BB962C8B-B14F-4D97-AF65-F5344CB8AC3E}">
        <p14:creationId xmlns:p14="http://schemas.microsoft.com/office/powerpoint/2010/main" val="251178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840" tIns="44623" rIns="90840" bIns="44623"/>
          <a:lstStyle/>
          <a:p>
            <a:r>
              <a:rPr lang="en-GB" dirty="0" smtClean="0"/>
              <a:t>Objectives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840" tIns="44623" rIns="90840" bIns="44623"/>
          <a:lstStyle/>
          <a:p>
            <a:r>
              <a:rPr lang="en-GB" sz="2400" dirty="0" smtClean="0"/>
              <a:t>Introduction to documentation and </a:t>
            </a:r>
            <a:r>
              <a:rPr lang="en-GB" sz="2400" dirty="0" err="1" smtClean="0"/>
              <a:t>javadoc</a:t>
            </a:r>
            <a:endParaRPr lang="en-GB" sz="2400" dirty="0" smtClean="0"/>
          </a:p>
          <a:p>
            <a:r>
              <a:rPr lang="en-GB" sz="2400" dirty="0" smtClean="0"/>
              <a:t>Introduction to coding standards</a:t>
            </a:r>
          </a:p>
          <a:p>
            <a:r>
              <a:rPr lang="en-GB" sz="2400" dirty="0" smtClean="0"/>
              <a:t>Creating executables like .jar file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Initialization</a:t>
            </a:r>
          </a:p>
          <a:p>
            <a:pPr lvl="1"/>
            <a:r>
              <a:rPr lang="en-US" dirty="0"/>
              <a:t>Try to initialize local variables where they’re declared.</a:t>
            </a:r>
          </a:p>
        </p:txBody>
      </p:sp>
    </p:spTree>
    <p:extLst>
      <p:ext uri="{BB962C8B-B14F-4D97-AF65-F5344CB8AC3E}">
        <p14:creationId xmlns:p14="http://schemas.microsoft.com/office/powerpoint/2010/main" val="34909472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Simple </a:t>
            </a:r>
            <a:r>
              <a:rPr lang="en-US" b="1" dirty="0" smtClean="0"/>
              <a:t>Statements</a:t>
            </a:r>
          </a:p>
          <a:p>
            <a:pPr lvl="1"/>
            <a:r>
              <a:rPr lang="en-US" dirty="0"/>
              <a:t>Each line should contain at most one statement. Example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505200"/>
            <a:ext cx="3505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0155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Blank Lines</a:t>
            </a:r>
          </a:p>
          <a:p>
            <a:pPr lvl="1"/>
            <a:r>
              <a:rPr lang="en-US" dirty="0" smtClean="0"/>
              <a:t>Blank lines improve readability by setting off sections of code that are logically related.</a:t>
            </a:r>
          </a:p>
          <a:p>
            <a:pPr lvl="1"/>
            <a:r>
              <a:rPr lang="en-US" dirty="0" smtClean="0"/>
              <a:t>Two blank lines should always be used between class and interface definitions</a:t>
            </a:r>
          </a:p>
          <a:p>
            <a:pPr lvl="1"/>
            <a:r>
              <a:rPr lang="en-US" dirty="0" smtClean="0"/>
              <a:t>One blank line should always be used in the following circumstances:</a:t>
            </a:r>
          </a:p>
          <a:p>
            <a:pPr lvl="2"/>
            <a:r>
              <a:rPr lang="en-US" dirty="0" smtClean="0"/>
              <a:t>Between methods</a:t>
            </a:r>
          </a:p>
          <a:p>
            <a:pPr lvl="2"/>
            <a:r>
              <a:rPr lang="en-US" dirty="0" smtClean="0"/>
              <a:t>Between the local variables in a method and its first statement</a:t>
            </a:r>
          </a:p>
          <a:p>
            <a:pPr lvl="2"/>
            <a:r>
              <a:rPr lang="en-US" dirty="0" smtClean="0"/>
              <a:t>Before a block or single-line comment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Blank Spaces </a:t>
            </a:r>
            <a:endParaRPr lang="en-US" b="1" dirty="0" smtClean="0"/>
          </a:p>
          <a:p>
            <a:pPr marL="914400" lvl="1" indent="-514350"/>
            <a:r>
              <a:rPr lang="en-US" dirty="0"/>
              <a:t>A keyword followed by a parenthesis should be separated by a space</a:t>
            </a:r>
            <a:r>
              <a:rPr lang="en-US" dirty="0" smtClean="0"/>
              <a:t>.</a:t>
            </a:r>
          </a:p>
          <a:p>
            <a:pPr marL="914400" lvl="1" indent="-514350"/>
            <a:r>
              <a:rPr lang="en-US" dirty="0"/>
              <a:t>A blank space should appear after commas in argument </a:t>
            </a:r>
            <a:r>
              <a:rPr lang="en-US" dirty="0" smtClean="0"/>
              <a:t>lists.</a:t>
            </a:r>
          </a:p>
          <a:p>
            <a:pPr marL="914400" lvl="1" indent="-514350"/>
            <a:r>
              <a:rPr lang="en-US" dirty="0" smtClean="0"/>
              <a:t>Operator</a:t>
            </a:r>
          </a:p>
          <a:p>
            <a:pPr marL="914400" lvl="1" indent="-514350"/>
            <a:r>
              <a:rPr lang="en-US" dirty="0" smtClean="0"/>
              <a:t>For expression</a:t>
            </a:r>
          </a:p>
          <a:p>
            <a:pPr marL="914400" lvl="1" indent="-514350"/>
            <a:endParaRPr lang="en-US" dirty="0" smtClean="0"/>
          </a:p>
          <a:p>
            <a:pPr marL="914400" lvl="1" indent="-514350"/>
            <a:r>
              <a:rPr lang="en-US" dirty="0"/>
              <a:t>Casts should be followed by a blank.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31" y="3505200"/>
            <a:ext cx="2915057" cy="11431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907" y="4876800"/>
            <a:ext cx="2400635" cy="2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33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Naming Conventions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86868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Naming Conventions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847725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Programming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Providing Access to Instance and Class Variables</a:t>
            </a:r>
          </a:p>
          <a:p>
            <a:pPr lvl="1"/>
            <a:r>
              <a:rPr lang="en-US" dirty="0" smtClean="0"/>
              <a:t>Don’t make any instance or class variable public without good reason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Referring to Class Variables and Methods </a:t>
            </a:r>
          </a:p>
          <a:p>
            <a:pPr lvl="1"/>
            <a:r>
              <a:rPr lang="en-US" dirty="0" smtClean="0"/>
              <a:t>Avoid using an object to access a class (static) variable or method. Use a class name instead. For example: </a:t>
            </a:r>
            <a:endParaRPr lang="en-US" sz="4000" dirty="0" smtClean="0"/>
          </a:p>
          <a:p>
            <a:pPr lvl="2">
              <a:buNone/>
            </a:pPr>
            <a:r>
              <a:rPr lang="en-US" sz="1900" dirty="0" err="1" smtClean="0">
                <a:latin typeface="Courier New" pitchFamily="49" charset="0"/>
                <a:cs typeface="Courier New" pitchFamily="49" charset="0"/>
              </a:rPr>
              <a:t>classMethod</a:t>
            </a: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(); 		//OK </a:t>
            </a:r>
          </a:p>
          <a:p>
            <a:pPr lvl="2">
              <a:buNone/>
            </a:pPr>
            <a:r>
              <a:rPr lang="en-US" sz="1900" dirty="0" err="1" smtClean="0">
                <a:latin typeface="Courier New" pitchFamily="49" charset="0"/>
                <a:cs typeface="Courier New" pitchFamily="49" charset="0"/>
              </a:rPr>
              <a:t>AClass.classMethod</a:t>
            </a: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(); 	//OK </a:t>
            </a:r>
          </a:p>
          <a:p>
            <a:pPr lvl="2">
              <a:buNone/>
            </a:pPr>
            <a:r>
              <a:rPr lang="en-US" sz="1900" dirty="0" err="1" smtClean="0">
                <a:latin typeface="Courier New" pitchFamily="49" charset="0"/>
                <a:cs typeface="Courier New" pitchFamily="49" charset="0"/>
              </a:rPr>
              <a:t>anObject.classMethod</a:t>
            </a: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(); 	//AVOID!</a:t>
            </a:r>
          </a:p>
          <a:p>
            <a:pPr lvl="1"/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Programming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Variable Assignments </a:t>
            </a:r>
          </a:p>
          <a:p>
            <a:pPr lvl="1"/>
            <a:r>
              <a:rPr lang="en-US" dirty="0" smtClean="0"/>
              <a:t>Avoid assigning several variables to the same value in a single statement</a:t>
            </a:r>
            <a:endParaRPr lang="en-US" b="1" dirty="0" smtClean="0"/>
          </a:p>
          <a:p>
            <a:pPr lvl="2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d = (a = b + c) + r; // AVOID! </a:t>
            </a:r>
          </a:p>
          <a:p>
            <a:pPr lvl="2">
              <a:buNone/>
            </a:pPr>
            <a:r>
              <a:rPr lang="en-US" dirty="0" smtClean="0"/>
              <a:t>should be written as </a:t>
            </a:r>
            <a:endParaRPr lang="en-US" sz="3600" dirty="0" smtClean="0"/>
          </a:p>
          <a:p>
            <a:pPr lvl="2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 = b + c; </a:t>
            </a:r>
          </a:p>
          <a:p>
            <a:pPr lvl="2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d = a + r;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Miscellaneous Practices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Parentheses </a:t>
            </a:r>
          </a:p>
          <a:p>
            <a:pPr lvl="1"/>
            <a:r>
              <a:rPr lang="en-US" dirty="0" smtClean="0"/>
              <a:t>It is generally a good idea to use parentheses liberally in expressions involving mixed operators to avoid operator precedence problems</a:t>
            </a:r>
          </a:p>
          <a:p>
            <a:pPr lvl="1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if (a == b &amp;&amp; c == d) // AVOID! </a:t>
            </a:r>
          </a:p>
          <a:p>
            <a:pPr lvl="1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if ((a == b) &amp;&amp; (c == d)) // RIGHT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to </a:t>
            </a:r>
            <a:r>
              <a:rPr lang="en-US" b="1" smtClean="0">
                <a:latin typeface="Courier New" pitchFamily="49" charset="0"/>
              </a:rPr>
              <a:t>javadoc</a:t>
            </a:r>
            <a:endParaRPr lang="en-US" smtClean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Unlike a language such as C++, Java places both the interface and the implementation of a class in the same file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However, Java has a program called </a:t>
            </a:r>
            <a:r>
              <a:rPr lang="en-US" sz="2400" b="1" smtClean="0">
                <a:solidFill>
                  <a:srgbClr val="034CA1"/>
                </a:solidFill>
                <a:latin typeface="Courier New" pitchFamily="49" charset="0"/>
              </a:rPr>
              <a:t>javadoc</a:t>
            </a:r>
            <a:r>
              <a:rPr lang="en-US" sz="2400" smtClean="0"/>
              <a:t> that automatically extracts the interface from a class definition and produces documentation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This information is presented in HTML format, and can be viewed with a Web browser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If a class is correctly commented, a programmer need only refer to this </a:t>
            </a:r>
            <a:r>
              <a:rPr lang="en-US" sz="2000" i="1" smtClean="0"/>
              <a:t>API (Application Programming Interface)</a:t>
            </a:r>
            <a:r>
              <a:rPr lang="en-US" sz="2000" smtClean="0"/>
              <a:t> documentation in order to use the class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smtClean="0">
                <a:solidFill>
                  <a:srgbClr val="034CA1"/>
                </a:solidFill>
                <a:latin typeface="Courier New" pitchFamily="49" charset="0"/>
              </a:rPr>
              <a:t>javadoc</a:t>
            </a:r>
            <a:r>
              <a:rPr lang="en-US" sz="2000" smtClean="0"/>
              <a:t> can obtain documentation for anything from a single class to an entire package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Commenting Classes for </a:t>
            </a:r>
            <a:r>
              <a:rPr lang="en-US" b="1" smtClean="0">
                <a:latin typeface="Courier New" pitchFamily="49" charset="0"/>
              </a:rPr>
              <a:t>javadoc</a:t>
            </a:r>
            <a:endParaRPr lang="en-US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543800" cy="47244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en-US" sz="2400" dirty="0" smtClean="0"/>
              <a:t>The </a:t>
            </a:r>
            <a:r>
              <a:rPr lang="en-US" sz="2400" b="1" dirty="0" err="1" smtClean="0">
                <a:solidFill>
                  <a:srgbClr val="034CA1"/>
                </a:solidFill>
                <a:latin typeface="Courier New" pitchFamily="49" charset="0"/>
              </a:rPr>
              <a:t>javadoc</a:t>
            </a:r>
            <a:r>
              <a:rPr lang="en-US" sz="2400" dirty="0" smtClean="0"/>
              <a:t> program extracts class headings, the headings for some comments, and headings for all public methods, instance variables, and static variables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000" dirty="0" smtClean="0"/>
              <a:t>In the normal default mode, no method bodies or private items are extracted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400" dirty="0" smtClean="0"/>
              <a:t>To extract a comment, the following must be true: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dirty="0" smtClean="0"/>
              <a:t>The comment must </a:t>
            </a:r>
            <a:r>
              <a:rPr lang="en-US" sz="2000" i="1" dirty="0" smtClean="0"/>
              <a:t>immediately precede</a:t>
            </a:r>
            <a:r>
              <a:rPr lang="en-US" sz="2000" dirty="0" smtClean="0"/>
              <a:t> a public class or method definition, or some other public item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sz="2000" dirty="0" smtClean="0"/>
              <a:t>The comment must be a block comment, and the opening 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/*</a:t>
            </a:r>
            <a:r>
              <a:rPr lang="en-US" sz="2000" dirty="0" smtClean="0"/>
              <a:t> must contain an extra 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*</a:t>
            </a:r>
            <a:r>
              <a:rPr lang="en-US" sz="2000" dirty="0" smtClean="0"/>
              <a:t> ( 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/** . . . */</a:t>
            </a:r>
            <a:r>
              <a:rPr lang="en-US" sz="2000" dirty="0" smtClean="0"/>
              <a:t> )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Commenting Classes for </a:t>
            </a:r>
            <a:r>
              <a:rPr lang="en-US" b="1" smtClean="0">
                <a:latin typeface="Courier New" pitchFamily="49" charset="0"/>
              </a:rPr>
              <a:t>javadoc</a:t>
            </a:r>
            <a:endParaRPr lang="en-US" smtClean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543800" cy="457200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</a:pPr>
            <a:r>
              <a:rPr lang="en-US" sz="2400" smtClean="0"/>
              <a:t>In addition to any general information, the comment preceding a public method definition should include descriptions of parameters, any value returned, and any exceptions that might be thrown</a:t>
            </a:r>
          </a:p>
          <a:p>
            <a:pPr marL="914400" lvl="1" indent="-457200" eaLnBrk="1" hangingPunct="1">
              <a:lnSpc>
                <a:spcPct val="80000"/>
              </a:lnSpc>
            </a:pPr>
            <a:r>
              <a:rPr lang="en-US" sz="2000" smtClean="0"/>
              <a:t>This type of information is preceded by the </a:t>
            </a:r>
            <a:r>
              <a:rPr lang="en-US" sz="2000" b="1" smtClean="0">
                <a:solidFill>
                  <a:srgbClr val="034CA1"/>
                </a:solidFill>
                <a:latin typeface="Courier New" pitchFamily="49" charset="0"/>
              </a:rPr>
              <a:t>@</a:t>
            </a:r>
            <a:r>
              <a:rPr lang="en-US" sz="2000" smtClean="0"/>
              <a:t> symbol and is called an </a:t>
            </a:r>
            <a:r>
              <a:rPr lang="en-US" sz="2000" i="1" smtClean="0"/>
              <a:t>@ tag</a:t>
            </a:r>
          </a:p>
          <a:p>
            <a:pPr marL="914400" lvl="1" indent="-457200" eaLnBrk="1" hangingPunct="1">
              <a:lnSpc>
                <a:spcPct val="80000"/>
              </a:lnSpc>
            </a:pPr>
            <a:r>
              <a:rPr lang="en-US" sz="2000" smtClean="0"/>
              <a:t>@ tags come after any general comment, and each one is on a line by itself</a:t>
            </a:r>
          </a:p>
          <a:p>
            <a:pPr marL="914400" lvl="1" indent="-457200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034CA1"/>
                </a:solidFill>
                <a:latin typeface="Courier New" pitchFamily="49" charset="0"/>
              </a:rPr>
              <a:t>/**</a:t>
            </a:r>
          </a:p>
          <a:p>
            <a:pPr marL="914400" lvl="1" indent="-457200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034CA1"/>
                </a:solidFill>
                <a:latin typeface="Courier New" pitchFamily="49" charset="0"/>
              </a:rPr>
              <a:t> General Comments about the method . . .</a:t>
            </a:r>
          </a:p>
          <a:p>
            <a:pPr marL="914400" lvl="1" indent="-457200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034CA1"/>
                </a:solidFill>
                <a:latin typeface="Courier New" pitchFamily="49" charset="0"/>
              </a:rPr>
              <a:t> @param aParameter Description of aParameter</a:t>
            </a:r>
          </a:p>
          <a:p>
            <a:pPr marL="914400" lvl="1" indent="-457200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034CA1"/>
                </a:solidFill>
                <a:latin typeface="Courier New" pitchFamily="49" charset="0"/>
              </a:rPr>
              <a:t> @return What is returned</a:t>
            </a:r>
          </a:p>
          <a:p>
            <a:pPr marL="914400" lvl="1" indent="-457200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034CA1"/>
                </a:solidFill>
                <a:latin typeface="Courier New" pitchFamily="49" charset="0"/>
              </a:rPr>
              <a:t> . . .</a:t>
            </a:r>
          </a:p>
          <a:p>
            <a:pPr marL="914400" lvl="1" indent="-457200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034CA1"/>
                </a:solidFill>
                <a:latin typeface="Courier New" pitchFamily="49" charset="0"/>
              </a:rPr>
              <a:t>*/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@ Tags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5438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@ tags should be placed in the order found below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If there are multiple parameters, each should have its own 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@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param</a:t>
            </a:r>
            <a:r>
              <a:rPr lang="en-US" sz="2000" dirty="0" smtClean="0"/>
              <a:t> on a separate line, and each should be listed according to its left-to-right order on the parameter list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If there are multiple authors, each should have its own   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@author</a:t>
            </a:r>
            <a:r>
              <a:rPr lang="en-US" sz="2000" dirty="0" smtClean="0"/>
              <a:t> on a separate line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@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param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Parameter_Name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Parameter_Description</a:t>
            </a:r>
            <a:endParaRPr lang="en-US" sz="2000" b="1" dirty="0" smtClean="0">
              <a:solidFill>
                <a:srgbClr val="034CA1"/>
              </a:solidFill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@return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Description_Of_Value_Returned</a:t>
            </a:r>
            <a:endParaRPr lang="en-US" sz="2000" b="1" dirty="0" smtClean="0">
              <a:solidFill>
                <a:srgbClr val="034CA1"/>
              </a:solidFill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@throws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Exception_Type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 Explanation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@deprecated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@see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Package_Name.Class_Name</a:t>
            </a:r>
            <a:endParaRPr lang="en-US" sz="2000" b="1" dirty="0" smtClean="0">
              <a:solidFill>
                <a:srgbClr val="034CA1"/>
              </a:solidFill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@author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Author</a:t>
            </a:r>
            <a:endParaRPr lang="en-US" sz="2000" b="1" dirty="0" smtClean="0">
              <a:solidFill>
                <a:srgbClr val="034CA1"/>
              </a:solidFill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@version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Version_Information</a:t>
            </a:r>
            <a:endParaRPr lang="en-US" sz="2000" b="1" dirty="0" smtClean="0">
              <a:solidFill>
                <a:srgbClr val="034CA1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Running </a:t>
            </a:r>
            <a:r>
              <a:rPr lang="en-US" b="1" smtClean="0">
                <a:latin typeface="Courier New" pitchFamily="49" charset="0"/>
              </a:rPr>
              <a:t>javadoc</a:t>
            </a:r>
            <a:endParaRPr lang="en-US" smtClean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5438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To run </a:t>
            </a:r>
            <a:r>
              <a:rPr lang="en-US" sz="2400" b="1" dirty="0" err="1" smtClean="0">
                <a:solidFill>
                  <a:srgbClr val="034CA1"/>
                </a:solidFill>
                <a:latin typeface="Courier New" pitchFamily="49" charset="0"/>
              </a:rPr>
              <a:t>javadoc</a:t>
            </a:r>
            <a:r>
              <a:rPr lang="en-US" sz="2400" dirty="0" smtClean="0"/>
              <a:t> on a package, give the following command: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034CA1"/>
                </a:solidFill>
                <a:latin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javadoc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 –d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Documentation_Directory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Package_Name</a:t>
            </a:r>
            <a:endParaRPr lang="en-US" sz="2000" b="1" dirty="0" smtClean="0">
              <a:solidFill>
                <a:srgbClr val="034CA1"/>
              </a:solidFill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The HTML documents produced will be placed in the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Documentation_Directory</a:t>
            </a:r>
            <a:endParaRPr lang="en-US" sz="2000" dirty="0" smtClean="0">
              <a:solidFill>
                <a:srgbClr val="034CA1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To run </a:t>
            </a:r>
            <a:r>
              <a:rPr lang="en-US" sz="2400" b="1" dirty="0" err="1" smtClean="0">
                <a:solidFill>
                  <a:srgbClr val="034CA1"/>
                </a:solidFill>
                <a:latin typeface="Courier New" pitchFamily="49" charset="0"/>
              </a:rPr>
              <a:t>javadoc</a:t>
            </a:r>
            <a:r>
              <a:rPr lang="en-US" sz="2400" dirty="0" smtClean="0"/>
              <a:t> on a single class, give the following command from the directory containing the class file: 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javadoc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 ClassName.java</a:t>
            </a:r>
            <a:endParaRPr lang="en-US" sz="2000" dirty="0" smtClean="0">
              <a:solidFill>
                <a:srgbClr val="034CA1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To run </a:t>
            </a:r>
            <a:r>
              <a:rPr lang="en-US" sz="2400" dirty="0" err="1" smtClean="0"/>
              <a:t>javadoc</a:t>
            </a:r>
            <a:r>
              <a:rPr lang="en-US" sz="2400" dirty="0" smtClean="0"/>
              <a:t> on all the classes in a directory, give the following command instead:  </a:t>
            </a:r>
            <a:r>
              <a:rPr lang="en-US" sz="2000" b="1" dirty="0" err="1" smtClean="0">
                <a:solidFill>
                  <a:srgbClr val="034CA1"/>
                </a:solidFill>
                <a:latin typeface="Courier New" pitchFamily="49" charset="0"/>
              </a:rPr>
              <a:t>javadoc</a:t>
            </a:r>
            <a:r>
              <a:rPr lang="en-US" sz="2000" b="1" dirty="0" smtClean="0">
                <a:solidFill>
                  <a:srgbClr val="034CA1"/>
                </a:solidFill>
                <a:latin typeface="Courier New" pitchFamily="49" charset="0"/>
              </a:rPr>
              <a:t> *.java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3595163B-6EAC-4002-BF57-30DDA6B6C8CD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Options for </a:t>
            </a:r>
            <a:r>
              <a:rPr lang="en-US" b="1" smtClean="0">
                <a:latin typeface="Courier New" pitchFamily="49" charset="0"/>
              </a:rPr>
              <a:t>javadoc</a:t>
            </a:r>
            <a:endParaRPr lang="en-US" smtClean="0">
              <a:latin typeface="Courier New" pitchFamily="49" charset="0"/>
            </a:endParaRPr>
          </a:p>
        </p:txBody>
      </p:sp>
      <p:pic>
        <p:nvPicPr>
          <p:cNvPr id="108547" name="Picture 9" descr="savitch_c05d23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 b="1686"/>
          <a:stretch>
            <a:fillRect/>
          </a:stretch>
        </p:blipFill>
        <p:spPr bwMode="auto">
          <a:xfrm>
            <a:off x="855663" y="1230313"/>
            <a:ext cx="777240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5-</a:t>
            </a:r>
            <a:fld id="{CF65C01B-2455-4D17-853C-274559267181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/** Description of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MyClass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*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* @author John Doe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* @author Jane Doe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* @version 6.0z Build 9000 Jan 3, 1970.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*/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public class M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/** Description of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myIntField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*/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public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myIntField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/** Description of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MyClass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()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 *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 * @throws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MyException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Description of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myException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	 */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6548</TotalTime>
  <Words>1113</Words>
  <Application>Microsoft Office PowerPoint</Application>
  <PresentationFormat>On-screen Show (4:3)</PresentationFormat>
  <Paragraphs>158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Courier New</vt:lpstr>
      <vt:lpstr>Times New Roman</vt:lpstr>
      <vt:lpstr>Times New Roman (Arabic)</vt:lpstr>
      <vt:lpstr>Wingdings</vt:lpstr>
      <vt:lpstr>Layers</vt:lpstr>
      <vt:lpstr>PowerPoint Presentation</vt:lpstr>
      <vt:lpstr>Objectives</vt:lpstr>
      <vt:lpstr>Introduction to javadoc</vt:lpstr>
      <vt:lpstr>Commenting Classes for javadoc</vt:lpstr>
      <vt:lpstr>Commenting Classes for javadoc</vt:lpstr>
      <vt:lpstr>@ Tags</vt:lpstr>
      <vt:lpstr>Running javadoc</vt:lpstr>
      <vt:lpstr>Options for javadoc</vt:lpstr>
      <vt:lpstr>Documentation Comments</vt:lpstr>
      <vt:lpstr>CODING STANDARDS</vt:lpstr>
      <vt:lpstr>Why Have Code Conventions</vt:lpstr>
      <vt:lpstr>File Organization</vt:lpstr>
      <vt:lpstr>Beginning Comments</vt:lpstr>
      <vt:lpstr>Java Comments</vt:lpstr>
      <vt:lpstr>Java Comments</vt:lpstr>
      <vt:lpstr>Implementation Comment</vt:lpstr>
      <vt:lpstr>Implementation Comment Formats</vt:lpstr>
      <vt:lpstr>Implementation Comment Formats</vt:lpstr>
      <vt:lpstr>Declarations</vt:lpstr>
      <vt:lpstr>Declarations</vt:lpstr>
      <vt:lpstr>Statements</vt:lpstr>
      <vt:lpstr>White Space</vt:lpstr>
      <vt:lpstr>White Space</vt:lpstr>
      <vt:lpstr>Naming Conventions</vt:lpstr>
      <vt:lpstr>Naming Conventions</vt:lpstr>
      <vt:lpstr>Programming Practices</vt:lpstr>
      <vt:lpstr>Programming Practices</vt:lpstr>
      <vt:lpstr>Miscellaneous Practices </vt:lpstr>
    </vt:vector>
  </TitlesOfParts>
  <Company>Goerge Mason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interface Design</dc:title>
  <dc:creator>Irfan Ahmad</dc:creator>
  <cp:lastModifiedBy>Irfan</cp:lastModifiedBy>
  <cp:revision>205</cp:revision>
  <cp:lastPrinted>1999-09-12T15:28:30Z</cp:lastPrinted>
  <dcterms:created xsi:type="dcterms:W3CDTF">1996-06-10T05:36:32Z</dcterms:created>
  <dcterms:modified xsi:type="dcterms:W3CDTF">2017-12-25T23:03:38Z</dcterms:modified>
</cp:coreProperties>
</file>